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8" r:id="rId4"/>
    <p:sldId id="259" r:id="rId5"/>
    <p:sldId id="266" r:id="rId6"/>
    <p:sldId id="260" r:id="rId7"/>
    <p:sldId id="262" r:id="rId8"/>
    <p:sldId id="267" r:id="rId9"/>
    <p:sldId id="263" r:id="rId10"/>
    <p:sldId id="347" r:id="rId11"/>
    <p:sldId id="265" r:id="rId12"/>
    <p:sldId id="268" r:id="rId13"/>
    <p:sldId id="261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9" r:id="rId27"/>
    <p:sldId id="329" r:id="rId28"/>
    <p:sldId id="283" r:id="rId29"/>
    <p:sldId id="284" r:id="rId30"/>
    <p:sldId id="288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46" r:id="rId46"/>
    <p:sldId id="330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11" r:id="rId56"/>
    <p:sldId id="309" r:id="rId57"/>
    <p:sldId id="312" r:id="rId58"/>
    <p:sldId id="313" r:id="rId59"/>
    <p:sldId id="318" r:id="rId60"/>
    <p:sldId id="314" r:id="rId61"/>
    <p:sldId id="316" r:id="rId62"/>
    <p:sldId id="315" r:id="rId63"/>
    <p:sldId id="317" r:id="rId64"/>
    <p:sldId id="319" r:id="rId65"/>
    <p:sldId id="320" r:id="rId66"/>
    <p:sldId id="321" r:id="rId67"/>
    <p:sldId id="322" r:id="rId68"/>
    <p:sldId id="323" r:id="rId69"/>
    <p:sldId id="326" r:id="rId70"/>
    <p:sldId id="325" r:id="rId71"/>
    <p:sldId id="324" r:id="rId72"/>
    <p:sldId id="327" r:id="rId73"/>
    <p:sldId id="32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9" autoAdjust="0"/>
    <p:restoredTop sz="94152" autoAdjust="0"/>
  </p:normalViewPr>
  <p:slideViewPr>
    <p:cSldViewPr snapToGrid="0" snapToObjects="1">
      <p:cViewPr>
        <p:scale>
          <a:sx n="95" d="100"/>
          <a:sy n="95" d="100"/>
        </p:scale>
        <p:origin x="-47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4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28D3-811C-044F-8BB8-289E2BC20E7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Override/ng-demo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rtualOverride/ng-demo.gi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7092"/>
            <a:ext cx="7772400" cy="1470025"/>
          </a:xfrm>
        </p:spPr>
        <p:txBody>
          <a:bodyPr/>
          <a:lstStyle/>
          <a:p>
            <a:r>
              <a:rPr lang="en-US" dirty="0" smtClean="0"/>
              <a:t>{{ AngularJS Fundamentals }}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3175892"/>
            <a:ext cx="5600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Super.Angular }}</a:t>
            </a:r>
            <a:endParaRPr lang="en-US" dirty="0"/>
          </a:p>
        </p:txBody>
      </p:sp>
      <p:pic>
        <p:nvPicPr>
          <p:cNvPr id="5" name="Picture 4" descr="angular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49400"/>
            <a:ext cx="6781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4533"/>
            <a:ext cx="8229600" cy="2045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{{ AngularJS is a full-featured SPA Framework }}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412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11 at 12.3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55600"/>
            <a:ext cx="86995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71" y="3064934"/>
            <a:ext cx="7086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{{ Getting Started }}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779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1933"/>
            <a:ext cx="8229600" cy="24629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Steps to get started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Download angularjs javascript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Reference to your html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Add </a:t>
            </a:r>
            <a:r>
              <a:rPr lang="en-US" sz="2400" b="1" dirty="0" smtClean="0"/>
              <a:t>ng-app </a:t>
            </a:r>
            <a:r>
              <a:rPr lang="en-US" sz="2400" dirty="0" smtClean="0"/>
              <a:t>directive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Bind data using directives</a:t>
            </a:r>
            <a:endParaRPr lang="en-US" sz="2400" dirty="0"/>
          </a:p>
        </p:txBody>
      </p:sp>
      <p:pic>
        <p:nvPicPr>
          <p:cNvPr id="5" name="Picture 4" descr="ste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97" y="2713790"/>
            <a:ext cx="4409797" cy="33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14 at 2.3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" y="1947779"/>
            <a:ext cx="7820526" cy="26196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{{ Hello.World code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11" y="819403"/>
            <a:ext cx="8229600" cy="1143000"/>
          </a:xfrm>
        </p:spPr>
        <p:txBody>
          <a:bodyPr/>
          <a:lstStyle/>
          <a:p>
            <a:r>
              <a:rPr lang="en-US" dirty="0" smtClean="0"/>
              <a:t>{{ Key Players in AngularJS }}</a:t>
            </a:r>
            <a:endParaRPr lang="en-US" dirty="0"/>
          </a:p>
        </p:txBody>
      </p:sp>
      <p:pic>
        <p:nvPicPr>
          <p:cNvPr id="3" name="Picture 2" descr="gila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8" y="2495199"/>
            <a:ext cx="5347368" cy="29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The Key to Learn AngularJS	}}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available parts</a:t>
            </a:r>
          </a:p>
          <a:p>
            <a:r>
              <a:rPr lang="en-US" dirty="0" smtClean="0"/>
              <a:t>Understand how the parts fits together</a:t>
            </a:r>
          </a:p>
          <a:p>
            <a:r>
              <a:rPr lang="en-US" dirty="0" smtClean="0"/>
              <a:t>Understand how to organize parts</a:t>
            </a:r>
            <a:endParaRPr lang="en-US" dirty="0"/>
          </a:p>
        </p:txBody>
      </p:sp>
      <p:pic>
        <p:nvPicPr>
          <p:cNvPr id="4" name="Picture 3" descr="le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3" y="3752607"/>
            <a:ext cx="3890211" cy="23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The Key to Learn AngularJS	}} </a:t>
            </a:r>
            <a:endParaRPr lang="en-US" dirty="0"/>
          </a:p>
        </p:txBody>
      </p:sp>
      <p:pic>
        <p:nvPicPr>
          <p:cNvPr id="4" name="Picture 3" descr="Screen Shot 2015-05-12 at 6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7" y="1417638"/>
            <a:ext cx="7053847" cy="52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859"/>
            <a:ext cx="8229600" cy="1143000"/>
          </a:xfrm>
        </p:spPr>
        <p:txBody>
          <a:bodyPr/>
          <a:lstStyle/>
          <a:p>
            <a:r>
              <a:rPr lang="en-US" dirty="0" smtClean="0"/>
              <a:t>{{ Big Picture }}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30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1012295"/>
            <a:ext cx="1138321" cy="1138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9587" y="1012295"/>
            <a:ext cx="22365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{{ Arjay Elbore }}</a:t>
            </a:r>
          </a:p>
          <a:p>
            <a:r>
              <a:rPr lang="en-US" sz="1400" dirty="0" smtClean="0"/>
              <a:t>Front-end Developer</a:t>
            </a:r>
            <a:endParaRPr lang="en-US" sz="1400" dirty="0"/>
          </a:p>
        </p:txBody>
      </p:sp>
      <p:pic>
        <p:nvPicPr>
          <p:cNvPr id="6" name="Picture 5" descr="twitter-logo_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696355"/>
            <a:ext cx="1138321" cy="117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6533" y="2995445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@virtualoverride</a:t>
            </a:r>
            <a:endParaRPr lang="en-US" dirty="0"/>
          </a:p>
        </p:txBody>
      </p:sp>
      <p:pic>
        <p:nvPicPr>
          <p:cNvPr id="8" name="Picture 7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4598735"/>
            <a:ext cx="1137600" cy="109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071" y="4817615"/>
            <a:ext cx="350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https://github.com/VirtualOverride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Module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Factories/Services	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me RESTful calls</a:t>
            </a:r>
          </a:p>
          <a:p>
            <a:r>
              <a:rPr lang="en-US" dirty="0" smtClean="0"/>
              <a:t>Used to share data between controllers</a:t>
            </a:r>
          </a:p>
          <a:p>
            <a:r>
              <a:rPr lang="en-US" dirty="0" smtClean="0"/>
              <a:t>Used to handle custom logic </a:t>
            </a:r>
          </a:p>
          <a:p>
            <a:r>
              <a:rPr lang="en-US" dirty="0" smtClean="0"/>
              <a:t>Are 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Controllers?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Controllers act as the brain for a view:</a:t>
            </a:r>
          </a:p>
          <a:p>
            <a:r>
              <a:rPr lang="en-US" dirty="0" smtClean="0"/>
              <a:t>Retrieve data from factories/services</a:t>
            </a:r>
          </a:p>
          <a:p>
            <a:r>
              <a:rPr lang="en-US" dirty="0" smtClean="0"/>
              <a:t>Handle events use/triggered by the view</a:t>
            </a:r>
          </a:p>
          <a:p>
            <a:r>
              <a:rPr lang="en-US" dirty="0" smtClean="0"/>
              <a:t>Rely on the $scope object to interact with the view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9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Scope? }}</a:t>
            </a:r>
            <a:endParaRPr lang="en-US" dirty="0"/>
          </a:p>
        </p:txBody>
      </p:sp>
      <p:pic>
        <p:nvPicPr>
          <p:cNvPr id="5" name="Picture 4" descr="Screen Shot 2015-05-12 at 11.2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844841"/>
            <a:ext cx="7499684" cy="1340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4439" y="3865343"/>
            <a:ext cx="7712361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baseline="30000" dirty="0"/>
              <a:t>$scope is the "glue" (ViewModel) between a controller and a 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074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Views?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Views render user interface:</a:t>
            </a:r>
          </a:p>
          <a:p>
            <a:r>
              <a:rPr lang="en-US" dirty="0" smtClean="0"/>
              <a:t>Contain HTML and CSS</a:t>
            </a:r>
          </a:p>
          <a:p>
            <a:r>
              <a:rPr lang="en-US" dirty="0" smtClean="0"/>
              <a:t>Bind to data provided by a controller via the $scope object  or (this.[object]</a:t>
            </a:r>
          </a:p>
          <a:p>
            <a:r>
              <a:rPr lang="en-US" dirty="0" smtClean="0"/>
              <a:t>Use directives to enhance HTML and render data</a:t>
            </a:r>
          </a:p>
        </p:txBody>
      </p:sp>
    </p:spTree>
    <p:extLst>
      <p:ext uri="{BB962C8B-B14F-4D97-AF65-F5344CB8AC3E}">
        <p14:creationId xmlns:p14="http://schemas.microsoft.com/office/powerpoint/2010/main" val="415167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are Routes?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62221"/>
          </a:xfrm>
        </p:spPr>
        <p:txBody>
          <a:bodyPr/>
          <a:lstStyle/>
          <a:p>
            <a:r>
              <a:rPr lang="en-US" dirty="0" smtClean="0"/>
              <a:t>Reference to controller and view</a:t>
            </a:r>
          </a:p>
          <a:p>
            <a:r>
              <a:rPr lang="en-US" dirty="0" smtClean="0"/>
              <a:t>Can include route parameters:</a:t>
            </a:r>
          </a:p>
          <a:p>
            <a:pPr marL="457200" lvl="1" indent="0">
              <a:buNone/>
            </a:pPr>
            <a:r>
              <a:rPr lang="en-US" dirty="0" smtClean="0"/>
              <a:t>/customers/:id</a:t>
            </a:r>
          </a:p>
          <a:p>
            <a:endParaRPr lang="en-US" dirty="0"/>
          </a:p>
        </p:txBody>
      </p:sp>
      <p:pic>
        <p:nvPicPr>
          <p:cNvPr id="4" name="Picture 3" descr="Screen Shot 2015-05-12 at 11.2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3580508"/>
            <a:ext cx="7125368" cy="23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_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8" y="1042736"/>
            <a:ext cx="3743158" cy="4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Q&amp;A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92642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key’s to learn Angular?</a:t>
            </a:r>
          </a:p>
          <a:p>
            <a:r>
              <a:rPr lang="en-US" dirty="0" smtClean="0"/>
              <a:t>How does angular key components fits together? (Summary)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Summary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5905"/>
          </a:xfrm>
        </p:spPr>
        <p:txBody>
          <a:bodyPr/>
          <a:lstStyle/>
          <a:p>
            <a:r>
              <a:rPr lang="en-US" dirty="0" smtClean="0"/>
              <a:t>AngularJS is a full-featured SPA framework</a:t>
            </a:r>
          </a:p>
          <a:p>
            <a:r>
              <a:rPr lang="en-US" dirty="0" smtClean="0"/>
              <a:t>Applications are organized into one or more containers (modules)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3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{{ Deep Dive }}</a:t>
            </a:r>
            <a:endParaRPr lang="en-US" sz="4800" b="1" dirty="0"/>
          </a:p>
        </p:txBody>
      </p:sp>
      <p:pic>
        <p:nvPicPr>
          <p:cNvPr id="4" name="Picture 3" descr="deep-dive-phot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1" y="1662737"/>
            <a:ext cx="6047205" cy="45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Exercises and Demo App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git </a:t>
            </a:r>
            <a:r>
              <a:rPr lang="en-US" sz="2400" dirty="0" smtClean="0"/>
              <a:t>clone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://github.com/VirtualOverride/ng-</a:t>
            </a:r>
            <a:r>
              <a:rPr lang="en-US" sz="2400" dirty="0" smtClean="0">
                <a:hlinkClick r:id="rId2"/>
              </a:rPr>
              <a:t>demo.git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Or go to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https://github.com/VirtualOverride/ng-</a:t>
            </a:r>
            <a:r>
              <a:rPr lang="en-US" sz="2400" dirty="0" smtClean="0">
                <a:hlinkClick r:id="rId3"/>
              </a:rPr>
              <a:t>demo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Click the download button</a:t>
            </a:r>
            <a:endParaRPr lang="en-US" sz="2400" dirty="0"/>
          </a:p>
        </p:txBody>
      </p:sp>
      <p:pic>
        <p:nvPicPr>
          <p:cNvPr id="4" name="Picture 3" descr="Screen Shot 2015-06-14 at 3.31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5" y="2245895"/>
            <a:ext cx="2416342" cy="38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View, Directives and Filters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Binding </a:t>
            </a:r>
          </a:p>
          <a:p>
            <a:r>
              <a:rPr lang="en-US" dirty="0" smtClean="0"/>
              <a:t>Directive Expression</a:t>
            </a:r>
          </a:p>
          <a:p>
            <a:r>
              <a:rPr lang="en-US" dirty="0" smtClean="0"/>
              <a:t>Iteration</a:t>
            </a:r>
          </a:p>
          <a:p>
            <a:r>
              <a:rPr lang="en-US" dirty="0" smtClean="0"/>
              <a:t>Sorting and Formating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3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222"/>
            <a:ext cx="8229600" cy="1143000"/>
          </a:xfrm>
        </p:spPr>
        <p:txBody>
          <a:bodyPr/>
          <a:lstStyle/>
          <a:p>
            <a:r>
              <a:rPr lang="en-US" dirty="0" smtClean="0"/>
              <a:t>{{ Big Picture }}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7685" y="4705683"/>
            <a:ext cx="2339474" cy="2018631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  <a:prstDash val="solid"/>
          </a:ln>
          <a:effectLst>
            <a:outerShdw blurRad="40005" dist="22987" dir="5400000" algn="tl" rotWithShape="0">
              <a:schemeClr val="tx1">
                <a:lumMod val="95000"/>
                <a:lumOff val="5000"/>
                <a:alpha val="47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2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{{ Data Binding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6432"/>
          </a:xfrm>
        </p:spPr>
        <p:txBody>
          <a:bodyPr/>
          <a:lstStyle/>
          <a:p>
            <a:r>
              <a:rPr lang="en-US" dirty="0" smtClean="0"/>
              <a:t>Javascript doesn</a:t>
            </a:r>
            <a:r>
              <a:rPr lang="fr-FR" dirty="0" smtClean="0"/>
              <a:t>’</a:t>
            </a:r>
            <a:r>
              <a:rPr lang="en-US" dirty="0" smtClean="0"/>
              <a:t>t provide native support for data binding</a:t>
            </a:r>
          </a:p>
          <a:p>
            <a:r>
              <a:rPr lang="en-US" dirty="0" smtClean="0"/>
              <a:t>Two-way data binding 	can lead significant reductions code.</a:t>
            </a:r>
            <a:endParaRPr lang="en-US" dirty="0"/>
          </a:p>
        </p:txBody>
      </p:sp>
      <p:pic>
        <p:nvPicPr>
          <p:cNvPr id="4" name="Picture 3" descr="Screen Shot 2015-05-12 at 11.38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1" y="3796633"/>
            <a:ext cx="5209672" cy="24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85" y="2493796"/>
            <a:ext cx="8229600" cy="1143000"/>
          </a:xfrm>
        </p:spPr>
        <p:txBody>
          <a:bodyPr/>
          <a:lstStyle/>
          <a:p>
            <a:r>
              <a:rPr lang="en-US" dirty="0" smtClean="0"/>
              <a:t>{{ Demo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0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0533"/>
            <a:ext cx="8229600" cy="1143000"/>
          </a:xfrm>
        </p:spPr>
        <p:txBody>
          <a:bodyPr/>
          <a:lstStyle/>
          <a:p>
            <a:r>
              <a:rPr lang="en-US" dirty="0" smtClean="0"/>
              <a:t>{{ Directives and Expression 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is Directives?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927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Directives teach HTML new tricks.</a:t>
            </a:r>
            <a:endParaRPr lang="en-US" dirty="0"/>
          </a:p>
        </p:txBody>
      </p:sp>
      <p:pic>
        <p:nvPicPr>
          <p:cNvPr id="4" name="Picture 3" descr="white-magic-tric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41" y="2767263"/>
            <a:ext cx="3977105" cy="29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can Directives do?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View Loading</a:t>
            </a:r>
          </a:p>
          <a:p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3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AngularJS Directives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3" y="1600200"/>
            <a:ext cx="4088063" cy="2931695"/>
          </a:xfrm>
        </p:spPr>
        <p:txBody>
          <a:bodyPr/>
          <a:lstStyle/>
          <a:p>
            <a:r>
              <a:rPr lang="en-US" dirty="0" smtClean="0"/>
              <a:t>DOM Manipulation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ng-hide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ng-repeat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ng-show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ng-view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45790" y="1600200"/>
            <a:ext cx="4037264" cy="293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Controllers/Modules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g-app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</a:t>
            </a:r>
            <a:r>
              <a:rPr lang="en-US" dirty="0" smtClean="0"/>
              <a:t>controller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89262" y="4991405"/>
            <a:ext cx="275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and many more…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29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Angular Expression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33905"/>
          </a:xfrm>
        </p:spPr>
        <p:txBody>
          <a:bodyPr/>
          <a:lstStyle/>
          <a:p>
            <a:r>
              <a:rPr lang="en-US" dirty="0" smtClean="0"/>
              <a:t>Expression are code snippets place in binding markup:</a:t>
            </a:r>
            <a:endParaRPr lang="en-US" dirty="0"/>
          </a:p>
        </p:txBody>
      </p:sp>
      <p:pic>
        <p:nvPicPr>
          <p:cNvPr id="4" name="Picture 3" descr="Screen Shot 2015-05-12 at 12.1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39573"/>
            <a:ext cx="6116053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532"/>
            <a:ext cx="8229600" cy="1143000"/>
          </a:xfrm>
        </p:spPr>
        <p:txBody>
          <a:bodyPr/>
          <a:lstStyle/>
          <a:p>
            <a:r>
              <a:rPr lang="en-US" dirty="0" smtClean="0"/>
              <a:t>Iteration with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4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Agenda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Features</a:t>
            </a:r>
          </a:p>
          <a:p>
            <a:r>
              <a:rPr lang="en-US" dirty="0" smtClean="0"/>
              <a:t>Getting Started</a:t>
            </a:r>
          </a:p>
          <a:p>
            <a:r>
              <a:rPr lang="en-US" dirty="0" smtClean="0"/>
              <a:t>Views, Directives, and Filters</a:t>
            </a:r>
          </a:p>
          <a:p>
            <a:r>
              <a:rPr lang="en-US" dirty="0" smtClean="0"/>
              <a:t>Modules, Controllers, and Scope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Factories and Services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cqzByE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4" y="3572933"/>
            <a:ext cx="2045994" cy="25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with ng-repeat Directive</a:t>
            </a:r>
            <a:endParaRPr lang="en-US" dirty="0"/>
          </a:p>
        </p:txBody>
      </p:sp>
      <p:pic>
        <p:nvPicPr>
          <p:cNvPr id="3" name="Picture 2" descr="Screen Shot 2015-06-19 at 6.3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8210"/>
            <a:ext cx="8305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25375"/>
            <a:ext cx="8229600" cy="1143000"/>
          </a:xfrm>
        </p:spPr>
        <p:txBody>
          <a:bodyPr/>
          <a:lstStyle/>
          <a:p>
            <a:r>
              <a:rPr lang="en-US" dirty="0" smtClean="0"/>
              <a:t>Sorting and Formating Data</a:t>
            </a:r>
            <a:endParaRPr lang="en-US" dirty="0"/>
          </a:p>
        </p:txBody>
      </p:sp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04991"/>
            <a:ext cx="2479842" cy="18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and 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2326"/>
          </a:xfrm>
        </p:spPr>
        <p:txBody>
          <a:bodyPr/>
          <a:lstStyle/>
          <a:p>
            <a:r>
              <a:rPr lang="en-US" dirty="0" smtClean="0"/>
              <a:t>AngularJS can pipe data through filtering, formating and sorting function.</a:t>
            </a:r>
          </a:p>
          <a:p>
            <a:r>
              <a:rPr lang="en-US" dirty="0" smtClean="0"/>
              <a:t>Use the “|”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937" y="1574048"/>
            <a:ext cx="3860800" cy="452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urrency</a:t>
            </a:r>
          </a:p>
          <a:p>
            <a:r>
              <a:rPr lang="en-US" dirty="0"/>
              <a:t>d</a:t>
            </a:r>
            <a:r>
              <a:rPr lang="en-US" dirty="0" smtClean="0"/>
              <a:t>ate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/>
              <a:t>j</a:t>
            </a:r>
            <a:r>
              <a:rPr lang="en-US" dirty="0" smtClean="0"/>
              <a:t>son</a:t>
            </a:r>
          </a:p>
          <a:p>
            <a:r>
              <a:rPr lang="en-US" dirty="0" smtClean="0"/>
              <a:t>limitTo</a:t>
            </a:r>
          </a:p>
          <a:p>
            <a:r>
              <a:rPr lang="en-US" dirty="0" smtClean="0"/>
              <a:t>orderBy</a:t>
            </a:r>
          </a:p>
          <a:p>
            <a:r>
              <a:rPr lang="en-US" dirty="0" smtClean="0"/>
              <a:t>and many more….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 descr="Screen Shot 2015-05-12 at 12.2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1782679"/>
            <a:ext cx="7740316" cy="1639637"/>
          </a:xfrm>
          <a:prstGeom prst="rect">
            <a:avLst/>
          </a:prstGeom>
        </p:spPr>
      </p:pic>
      <p:pic>
        <p:nvPicPr>
          <p:cNvPr id="5" name="Picture 4" descr="Screen Shot 2015-05-12 at 12.3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3785769"/>
            <a:ext cx="7767053" cy="23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0427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Q&amp;A </a:t>
            </a:r>
          </a:p>
          <a:p>
            <a:r>
              <a:rPr lang="en-US" dirty="0" smtClean="0"/>
              <a:t>[Insert Questions here to answer by audience]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4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initialize it in the body using ng-init.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32718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handle UI functionality</a:t>
            </a:r>
          </a:p>
          <a:p>
            <a:r>
              <a:rPr lang="en-US" dirty="0" smtClean="0"/>
              <a:t>Filters are used to format, sort and filter data</a:t>
            </a:r>
          </a:p>
          <a:p>
            <a:r>
              <a:rPr lang="en-US" dirty="0" smtClean="0"/>
              <a:t>Directives enhance HTML</a:t>
            </a:r>
          </a:p>
          <a:p>
            <a:pPr lvl="1"/>
            <a:r>
              <a:rPr lang="en-US" dirty="0" smtClean="0"/>
              <a:t>Manipulate DOM</a:t>
            </a:r>
          </a:p>
          <a:p>
            <a:pPr lvl="1"/>
            <a:r>
              <a:rPr lang="en-US" dirty="0" smtClean="0"/>
              <a:t>Used to reference model properties</a:t>
            </a:r>
          </a:p>
          <a:p>
            <a:pPr lvl="1"/>
            <a:r>
              <a:rPr lang="en-US" dirty="0" smtClean="0"/>
              <a:t>And Many More…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893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165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Modules, Controllers and Scope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244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Target Audience }}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Developers with experience using the following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Architecture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5411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AngularJS relies on two key architecture patterns</a:t>
            </a:r>
          </a:p>
          <a:p>
            <a:pPr lvl="1"/>
            <a:r>
              <a:rPr lang="en-US" sz="2600" dirty="0" smtClean="0"/>
              <a:t>Model-View-Controllter (MVC)</a:t>
            </a:r>
          </a:p>
          <a:p>
            <a:pPr lvl="1"/>
            <a:r>
              <a:rPr lang="en-US" sz="2600" dirty="0" smtClean="0"/>
              <a:t>Mode-View-ViewModel (MVVM)</a:t>
            </a:r>
          </a:p>
          <a:p>
            <a:pPr marL="457200" lvl="1" indent="0">
              <a:buNone/>
            </a:pPr>
            <a:endParaRPr lang="en-US" sz="2600" dirty="0" smtClean="0"/>
          </a:p>
          <a:p>
            <a:r>
              <a:rPr lang="en-US" sz="3000" dirty="0" smtClean="0"/>
              <a:t>Patterns provide perspective guidance that can be used to build applications.</a:t>
            </a:r>
            <a:endParaRPr lang="en-US" sz="3000" dirty="0"/>
          </a:p>
          <a:p>
            <a:pPr lvl="1"/>
            <a:endParaRPr lang="en-US" sz="2600" dirty="0"/>
          </a:p>
        </p:txBody>
      </p:sp>
      <p:pic>
        <p:nvPicPr>
          <p:cNvPr id="4" name="Picture 3" descr="design_patterns_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10" y="4686060"/>
            <a:ext cx="4421859" cy="20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Roles of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act as the brain for the view:</a:t>
            </a:r>
          </a:p>
          <a:p>
            <a:pPr lvl="1"/>
            <a:r>
              <a:rPr lang="en-US" dirty="0"/>
              <a:t>Defines properties and </a:t>
            </a:r>
            <a:r>
              <a:rPr lang="en-US" dirty="0" smtClean="0"/>
              <a:t>methods</a:t>
            </a:r>
          </a:p>
          <a:p>
            <a:pPr lvl="1"/>
            <a:r>
              <a:rPr lang="en-US" dirty="0"/>
              <a:t>Handles showing/hiding controls and data in a view </a:t>
            </a:r>
          </a:p>
          <a:p>
            <a:pPr lvl="1"/>
            <a:r>
              <a:rPr lang="en-US" dirty="0"/>
              <a:t>Handles events triggered by a </a:t>
            </a:r>
            <a:r>
              <a:rPr lang="en-US" dirty="0" smtClean="0"/>
              <a:t>view</a:t>
            </a:r>
            <a:endParaRPr lang="en-US" dirty="0"/>
          </a:p>
          <a:p>
            <a:pPr lvl="1"/>
            <a:r>
              <a:rPr lang="en-US" dirty="0"/>
              <a:t>Knows how to retrieve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Interacts with the view using the $scope object </a:t>
            </a:r>
          </a:p>
        </p:txBody>
      </p:sp>
    </p:spTree>
    <p:extLst>
      <p:ext uri="{BB962C8B-B14F-4D97-AF65-F5344CB8AC3E}">
        <p14:creationId xmlns:p14="http://schemas.microsoft.com/office/powerpoint/2010/main" val="331759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$scope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000" dirty="0" smtClean="0"/>
              <a:t>$scope is injected to the controller</a:t>
            </a:r>
          </a:p>
          <a:p>
            <a:r>
              <a:rPr lang="en-US" sz="3000" dirty="0" smtClean="0"/>
              <a:t>Act as the viewModel</a:t>
            </a:r>
          </a:p>
          <a:p>
            <a:r>
              <a:rPr lang="en-US" sz="3000" dirty="0" smtClean="0"/>
              <a:t>Views bind to scope properties and functions</a:t>
            </a:r>
            <a:endParaRPr lang="en-US" sz="30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5-05-12 at 12.4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83" y="1774658"/>
            <a:ext cx="6644107" cy="13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Controller</a:t>
            </a:r>
            <a:endParaRPr lang="en-US" dirty="0"/>
          </a:p>
        </p:txBody>
      </p:sp>
      <p:pic>
        <p:nvPicPr>
          <p:cNvPr id="4" name="Picture 3" descr="Screen Shot 2015-05-12 at 12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5" y="1776902"/>
            <a:ext cx="7083258" cy="39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ng-controller directive</a:t>
            </a:r>
            <a:endParaRPr lang="en-US" dirty="0"/>
          </a:p>
        </p:txBody>
      </p:sp>
      <p:pic>
        <p:nvPicPr>
          <p:cNvPr id="4" name="Picture 3" descr="Screen Shot 2015-05-12 at 12.5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9" y="1417638"/>
            <a:ext cx="6978315" cy="49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44183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2426954"/>
            <a:ext cx="8229600" cy="1143000"/>
          </a:xfrm>
        </p:spPr>
        <p:txBody>
          <a:bodyPr/>
          <a:lstStyle/>
          <a:p>
            <a:r>
              <a:rPr lang="en-US" dirty="0" smtClean="0"/>
              <a:t>The Role of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1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using angular.module()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2 at 1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5" y="2741864"/>
            <a:ext cx="7319879" cy="707189"/>
          </a:xfrm>
          <a:prstGeom prst="rect">
            <a:avLst/>
          </a:prstGeom>
        </p:spPr>
      </p:pic>
      <p:pic>
        <p:nvPicPr>
          <p:cNvPr id="5" name="Picture 4" descr="Screen Shot 2015-05-12 at 1.0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" y="3771900"/>
            <a:ext cx="4965700" cy="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Dependencies in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may rely on functionallity from other modules.</a:t>
            </a:r>
          </a:p>
          <a:p>
            <a:r>
              <a:rPr lang="en-US" dirty="0" smtClean="0"/>
              <a:t>Helper modules can be injected into a module.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5-05-12 at 1.2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" y="4216799"/>
            <a:ext cx="7729621" cy="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5004" y="3078302"/>
            <a:ext cx="47757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{{ Features }}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348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Controller to a Module</a:t>
            </a:r>
            <a:endParaRPr lang="en-US" dirty="0"/>
          </a:p>
        </p:txBody>
      </p:sp>
      <p:pic>
        <p:nvPicPr>
          <p:cNvPr id="4" name="Picture 3" descr="Screen Shot 2015-05-12 at 1.1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718300"/>
            <a:ext cx="7620000" cy="42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module bootstrap, using ng-app in html tag.</a:t>
            </a:r>
          </a:p>
          <a:p>
            <a:r>
              <a:rPr lang="en-US" dirty="0" smtClean="0"/>
              <a:t>Create a controller, contains list of names.</a:t>
            </a:r>
          </a:p>
          <a:p>
            <a:r>
              <a:rPr lang="en-US" dirty="0" smtClean="0"/>
              <a:t>Add controller to module</a:t>
            </a:r>
          </a:p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186311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AngularJS relies on the MVC and MVVM architectural pattern.</a:t>
            </a:r>
          </a:p>
          <a:p>
            <a:endParaRPr lang="en-US" dirty="0"/>
          </a:p>
          <a:p>
            <a:r>
              <a:rPr lang="en-US" dirty="0" smtClean="0"/>
              <a:t>Controllers act as a brain for the view:</a:t>
            </a:r>
          </a:p>
          <a:p>
            <a:pPr lvl="1"/>
            <a:r>
              <a:rPr lang="en-US" dirty="0" smtClean="0"/>
              <a:t>Know how to retrieve and store data</a:t>
            </a:r>
          </a:p>
          <a:p>
            <a:pPr lvl="1"/>
            <a:r>
              <a:rPr lang="en-US" dirty="0" smtClean="0"/>
              <a:t>Interact views using $scope.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Module act as a containers for AngularJS app.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54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81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routes associate a view with a controller.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Relies on ui.router module.</a:t>
            </a:r>
          </a:p>
          <a:p>
            <a:r>
              <a:rPr lang="en-US" dirty="0" smtClean="0"/>
              <a:t>Routes configure using $stateProvider.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5-12 at 1.2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80" y="2753895"/>
            <a:ext cx="7058526" cy="16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1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/>
              <a:t>Routes configured by calling angular.module.config()</a:t>
            </a:r>
          </a:p>
          <a:p>
            <a:r>
              <a:rPr lang="en-US" sz="2900" dirty="0" smtClean="0"/>
              <a:t>$stateProvider injected dynamically.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831819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ui.router</a:t>
            </a:r>
            <a:r>
              <a:rPr lang="en-US" dirty="0" smtClean="0"/>
              <a:t>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routing functionality is located in the </a:t>
            </a:r>
            <a:r>
              <a:rPr lang="en-US" dirty="0" smtClean="0"/>
              <a:t>ui.router</a:t>
            </a:r>
            <a:r>
              <a:rPr lang="en-US" dirty="0" smtClean="0"/>
              <a:t> </a:t>
            </a:r>
            <a:r>
              <a:rPr lang="en-US" dirty="0" smtClean="0"/>
              <a:t>module.</a:t>
            </a:r>
          </a:p>
          <a:p>
            <a:r>
              <a:rPr lang="en-US" dirty="0" smtClean="0"/>
              <a:t>Reference </a:t>
            </a:r>
            <a:r>
              <a:rPr lang="en-US" dirty="0" smtClean="0"/>
              <a:t>ui.router in </a:t>
            </a:r>
            <a:r>
              <a:rPr lang="en-US" dirty="0" smtClean="0"/>
              <a:t>your module.</a:t>
            </a:r>
            <a:endParaRPr lang="en-US" dirty="0"/>
          </a:p>
        </p:txBody>
      </p:sp>
      <p:pic>
        <p:nvPicPr>
          <p:cNvPr id="5" name="Picture 4" descr="Screen Shot 2015-06-19 at 1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3" y="3634205"/>
            <a:ext cx="4178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1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pic>
        <p:nvPicPr>
          <p:cNvPr id="5" name="Picture 4" descr="Screen Shot 2015-06-19 at 6.38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5" y="1417638"/>
            <a:ext cx="7833895" cy="48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2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Example Route: /View1/2345</a:t>
            </a:r>
            <a:endParaRPr lang="en-US" sz="2500" dirty="0"/>
          </a:p>
        </p:txBody>
      </p:sp>
      <p:pic>
        <p:nvPicPr>
          <p:cNvPr id="4" name="Picture 3" descr="Screen Shot 2015-06-19 at 6.40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52317"/>
            <a:ext cx="7170821" cy="33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24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ng-view Directive as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4432"/>
          </a:xfrm>
        </p:spPr>
        <p:txBody>
          <a:bodyPr/>
          <a:lstStyle/>
          <a:p>
            <a:r>
              <a:rPr lang="en-US" dirty="0"/>
              <a:t>Dynamically loaded views are injected into the shell page as a module loads: </a:t>
            </a:r>
          </a:p>
          <a:p>
            <a:endParaRPr lang="en-US" dirty="0"/>
          </a:p>
        </p:txBody>
      </p:sp>
      <p:pic>
        <p:nvPicPr>
          <p:cNvPr id="4" name="Picture 3" descr="Screen Shot 2015-05-12 at 4.4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6" y="3220452"/>
            <a:ext cx="4254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{{ Single Page Application (SPA) }}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17187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SPAs allow different views (screens) to be loaded into a shell page as the user interacts with the page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5-05-11 at 12.2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912533"/>
            <a:ext cx="6620933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11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 provides built-in support for routing and history management </a:t>
            </a:r>
          </a:p>
          <a:p>
            <a:r>
              <a:rPr lang="en-US" dirty="0"/>
              <a:t>Routes associate a view with a controller </a:t>
            </a:r>
          </a:p>
          <a:p>
            <a:r>
              <a:rPr lang="en-US" dirty="0"/>
              <a:t>Reference the ngRoute module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29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112"/>
            <a:ext cx="8229600" cy="1143000"/>
          </a:xfrm>
        </p:spPr>
        <p:txBody>
          <a:bodyPr/>
          <a:lstStyle/>
          <a:p>
            <a:r>
              <a:rPr lang="en-US" dirty="0" smtClean="0"/>
              <a:t>Factories and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78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Factories and Services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support the concept of factories and services.</a:t>
            </a:r>
          </a:p>
          <a:p>
            <a:r>
              <a:rPr lang="en-US" dirty="0" smtClean="0"/>
              <a:t>Includes several built-in factories and services</a:t>
            </a:r>
          </a:p>
          <a:p>
            <a:r>
              <a:rPr lang="en-US" dirty="0" smtClean="0"/>
              <a:t>Singletons that perform re-usable tasks.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Calculations</a:t>
            </a:r>
          </a:p>
          <a:p>
            <a:pPr lvl="1"/>
            <a:r>
              <a:rPr lang="en-US" dirty="0" smtClean="0"/>
              <a:t>Shared data between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80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AngularJS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provides many built-in services</a:t>
            </a:r>
          </a:p>
          <a:p>
            <a:pPr lvl="1"/>
            <a:r>
              <a:rPr lang="en-US" dirty="0" smtClean="0"/>
              <a:t>$http</a:t>
            </a:r>
          </a:p>
          <a:p>
            <a:pPr lvl="1"/>
            <a:r>
              <a:rPr lang="en-US" dirty="0" smtClean="0"/>
              <a:t>$location</a:t>
            </a:r>
          </a:p>
          <a:p>
            <a:pPr lvl="1"/>
            <a:r>
              <a:rPr lang="en-US" dirty="0" smtClean="0"/>
              <a:t>$timeout</a:t>
            </a:r>
          </a:p>
          <a:p>
            <a:pPr lvl="1"/>
            <a:r>
              <a:rPr lang="en-US" dirty="0" smtClean="0"/>
              <a:t>$q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89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743"/>
            <a:ext cx="8229600" cy="1143000"/>
          </a:xfrm>
        </p:spPr>
        <p:txBody>
          <a:bodyPr/>
          <a:lstStyle/>
          <a:p>
            <a:r>
              <a:rPr lang="en-US" dirty="0" smtClean="0"/>
              <a:t>Creating Factory and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12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factory?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custom factory when you need it.</a:t>
            </a:r>
          </a:p>
          <a:p>
            <a:pPr lvl="1"/>
            <a:r>
              <a:rPr lang="en-US" dirty="0" smtClean="0"/>
              <a:t>Define re-usable tasks</a:t>
            </a:r>
          </a:p>
          <a:p>
            <a:pPr lvl="1"/>
            <a:r>
              <a:rPr lang="en-US" dirty="0" smtClean="0"/>
              <a:t>Share code or state between controllers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Factories</a:t>
            </a:r>
            <a:endParaRPr lang="en-US" dirty="0"/>
          </a:p>
          <a:p>
            <a:pPr lvl="1"/>
            <a:r>
              <a:rPr lang="en-US" dirty="0" smtClean="0"/>
              <a:t>Create and return a custom object</a:t>
            </a:r>
            <a:endParaRPr lang="en-US" dirty="0"/>
          </a:p>
          <a:p>
            <a:pPr lvl="1"/>
            <a:r>
              <a:rPr lang="en-US" dirty="0" smtClean="0"/>
              <a:t>Can be inject into other components</a:t>
            </a:r>
          </a:p>
          <a:p>
            <a:pPr lvl="1"/>
            <a:r>
              <a:rPr lang="en-US" dirty="0" smtClean="0"/>
              <a:t>Can have dependencies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3 at 11.0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7" y="3963152"/>
            <a:ext cx="2114585" cy="216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58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Factory</a:t>
            </a:r>
            <a:endParaRPr lang="en-US" dirty="0"/>
          </a:p>
        </p:txBody>
      </p:sp>
      <p:pic>
        <p:nvPicPr>
          <p:cNvPr id="4" name="Picture 3" descr="Screen Shot 2015-05-13 at 11.10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5" y="1692700"/>
            <a:ext cx="7130716" cy="38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7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Semilar to a factory as far as functionality.</a:t>
            </a:r>
          </a:p>
          <a:p>
            <a:r>
              <a:rPr lang="en-US" dirty="0" smtClean="0"/>
              <a:t>Services:</a:t>
            </a:r>
          </a:p>
          <a:p>
            <a:pPr lvl="1"/>
            <a:r>
              <a:rPr lang="en-US" dirty="0"/>
              <a:t>Service function represents the returned object as opposed to a custom object like in a factory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Can be injected into other components </a:t>
            </a:r>
          </a:p>
          <a:p>
            <a:pPr lvl="1"/>
            <a:r>
              <a:rPr lang="en-US" dirty="0"/>
              <a:t>Can have dependencies </a:t>
            </a:r>
          </a:p>
        </p:txBody>
      </p:sp>
      <p:pic>
        <p:nvPicPr>
          <p:cNvPr id="4" name="Picture 3" descr="Screen Shot 2015-05-13 at 11.1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8" y="4256589"/>
            <a:ext cx="2679389" cy="18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8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Service</a:t>
            </a:r>
            <a:endParaRPr lang="en-US" dirty="0"/>
          </a:p>
        </p:txBody>
      </p:sp>
      <p:pic>
        <p:nvPicPr>
          <p:cNvPr id="4" name="Picture 3" descr="Screen Shot 2015-05-13 at 11.1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332"/>
            <a:ext cx="7906084" cy="34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934"/>
            <a:ext cx="8229600" cy="1752600"/>
          </a:xfrm>
        </p:spPr>
        <p:txBody>
          <a:bodyPr/>
          <a:lstStyle/>
          <a:p>
            <a:r>
              <a:rPr lang="en-US" dirty="0"/>
              <a:t>Views can be replaced with other views </a:t>
            </a:r>
            <a:endParaRPr lang="en-US" dirty="0" smtClean="0"/>
          </a:p>
          <a:p>
            <a:r>
              <a:rPr lang="en-US" dirty="0"/>
              <a:t>SPAs maintain a history of views that have been displayed </a:t>
            </a:r>
            <a:endParaRPr lang="en-US" dirty="0" smtClean="0"/>
          </a:p>
        </p:txBody>
      </p:sp>
      <p:pic>
        <p:nvPicPr>
          <p:cNvPr id="4" name="Picture 3" descr="Screen Shot 2015-05-11 at 12.2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8" y="2261968"/>
            <a:ext cx="6807200" cy="37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a Factory and Service</a:t>
            </a:r>
            <a:endParaRPr lang="en-US" dirty="0"/>
          </a:p>
        </p:txBody>
      </p:sp>
      <p:pic>
        <p:nvPicPr>
          <p:cNvPr id="4" name="Picture 3" descr="Screen Shot 2015-05-13 at 11.21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" y="1371600"/>
            <a:ext cx="8275053" cy="41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4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list of names in Service/Factory</a:t>
            </a:r>
          </a:p>
          <a:p>
            <a:r>
              <a:rPr lang="en-US" dirty="0" smtClean="0"/>
              <a:t>Inject the Service/Factory to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3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11836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Ajax Calls from a Factory/Service </a:t>
            </a:r>
            <a:endParaRPr lang="en-US" dirty="0"/>
          </a:p>
        </p:txBody>
      </p:sp>
      <p:pic>
        <p:nvPicPr>
          <p:cNvPr id="4" name="Picture 3" descr="Screen Shot 2015-05-13 at 11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41" y="2677967"/>
            <a:ext cx="3074738" cy="30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5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and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79905"/>
          </a:xfrm>
        </p:spPr>
        <p:txBody>
          <a:bodyPr/>
          <a:lstStyle/>
          <a:p>
            <a:r>
              <a:rPr lang="en-US" dirty="0" smtClean="0"/>
              <a:t>AngularJS services can used to make Ajax calls.</a:t>
            </a:r>
            <a:endParaRPr lang="en-US" dirty="0"/>
          </a:p>
        </p:txBody>
      </p:sp>
      <p:pic>
        <p:nvPicPr>
          <p:cNvPr id="4" name="Picture 3" descr="Screen Shot 2015-05-13 at 11.2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48" y="2725153"/>
            <a:ext cx="5651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717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$http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$http services provides Ajax functionality</a:t>
            </a:r>
          </a:p>
          <a:p>
            <a:r>
              <a:rPr lang="en-US" dirty="0"/>
              <a:t>Uses the browser's XmlHttpRequest object </a:t>
            </a:r>
          </a:p>
          <a:p>
            <a:r>
              <a:rPr lang="en-US" dirty="0"/>
              <a:t>Makes asynchronous requests </a:t>
            </a:r>
          </a:p>
          <a:p>
            <a:r>
              <a:rPr lang="en-US" dirty="0"/>
              <a:t>Supports multiple HTTP verbs: </a:t>
            </a:r>
          </a:p>
          <a:p>
            <a:pPr lvl="1"/>
            <a:r>
              <a:rPr lang="en-US" dirty="0" smtClean="0"/>
              <a:t>$http.get</a:t>
            </a:r>
          </a:p>
          <a:p>
            <a:pPr lvl="1"/>
            <a:r>
              <a:rPr lang="en-US" dirty="0" smtClean="0"/>
              <a:t>$http.post</a:t>
            </a:r>
          </a:p>
          <a:p>
            <a:pPr lvl="1"/>
            <a:r>
              <a:rPr lang="en-US" dirty="0" smtClean="0"/>
              <a:t>$http.put</a:t>
            </a:r>
          </a:p>
          <a:p>
            <a:pPr lvl="1"/>
            <a:r>
              <a:rPr lang="en-US" dirty="0" smtClean="0"/>
              <a:t>$http.delete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43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$http service</a:t>
            </a:r>
            <a:endParaRPr lang="en-US" dirty="0"/>
          </a:p>
        </p:txBody>
      </p:sp>
      <p:pic>
        <p:nvPicPr>
          <p:cNvPr id="4" name="Picture 3" descr="Screen Shot 2015-05-13 at 11.34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1536556"/>
            <a:ext cx="7948863" cy="42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19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json file i.e names.json to fake the service call.</a:t>
            </a:r>
          </a:p>
          <a:p>
            <a:r>
              <a:rPr lang="en-US" dirty="0" smtClean="0"/>
              <a:t>Update the SampleFactory to call to api using $http.get()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85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Factories and Services are singleton</a:t>
            </a:r>
          </a:p>
          <a:p>
            <a:r>
              <a:rPr lang="en-US" dirty="0"/>
              <a:t>Provide a place to store re-useable tasks: 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More…</a:t>
            </a:r>
          </a:p>
          <a:p>
            <a:r>
              <a:rPr lang="en-US" dirty="0"/>
              <a:t>Access by injecting the factory/service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056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9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294467"/>
            <a:ext cx="4978400" cy="224366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SPA Issues and challenges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Module Loading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Object Modeling</a:t>
            </a:r>
          </a:p>
          <a:p>
            <a:r>
              <a:rPr lang="en-US" dirty="0" smtClean="0"/>
              <a:t>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245007</TotalTime>
  <Words>1485</Words>
  <Application>Microsoft Macintosh PowerPoint</Application>
  <PresentationFormat>On-screen Show (4:3)</PresentationFormat>
  <Paragraphs>298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{{ AngularJS Fundamentals }}</vt:lpstr>
      <vt:lpstr>PowerPoint Presentation</vt:lpstr>
      <vt:lpstr>{{ Exercises and Demo App }}</vt:lpstr>
      <vt:lpstr>{{ Agenda }}</vt:lpstr>
      <vt:lpstr>{{ Target Audience }} </vt:lpstr>
      <vt:lpstr>PowerPoint Presentation</vt:lpstr>
      <vt:lpstr>{{ Single Page Application (SPA) }}</vt:lpstr>
      <vt:lpstr>PowerPoint Presentation</vt:lpstr>
      <vt:lpstr>{{ SPA Issues and challenges }}</vt:lpstr>
      <vt:lpstr>{{ Super.Angular }}</vt:lpstr>
      <vt:lpstr>PowerPoint Presentation</vt:lpstr>
      <vt:lpstr>PowerPoint Presentation</vt:lpstr>
      <vt:lpstr>PowerPoint Presentation</vt:lpstr>
      <vt:lpstr>PowerPoint Presentation</vt:lpstr>
      <vt:lpstr>{{ Hello.World code }}</vt:lpstr>
      <vt:lpstr>{{ Key Players in AngularJS }}</vt:lpstr>
      <vt:lpstr>{{ The Key to Learn AngularJS }} </vt:lpstr>
      <vt:lpstr>{{ The Key to Learn AngularJS }} </vt:lpstr>
      <vt:lpstr>{{ Big Picture }}</vt:lpstr>
      <vt:lpstr>{{ Module }}</vt:lpstr>
      <vt:lpstr>{{ What are Factories/Services ? }}</vt:lpstr>
      <vt:lpstr>{{ What is Controllers? }}</vt:lpstr>
      <vt:lpstr>{{ What is Scope? }}</vt:lpstr>
      <vt:lpstr>{{ What are Views? }}</vt:lpstr>
      <vt:lpstr>{{ What are Routes? }}</vt:lpstr>
      <vt:lpstr>PowerPoint Presentation</vt:lpstr>
      <vt:lpstr>{{ Q&amp;A }}</vt:lpstr>
      <vt:lpstr>{{ Summary }}</vt:lpstr>
      <vt:lpstr>{{ Deep Dive }}</vt:lpstr>
      <vt:lpstr>{{ View, Directives and Filters }}</vt:lpstr>
      <vt:lpstr>{{ Big Picture }}</vt:lpstr>
      <vt:lpstr>{{ Data Binding }}</vt:lpstr>
      <vt:lpstr>{{ Demo }}</vt:lpstr>
      <vt:lpstr>{{ Directives and Expression }}</vt:lpstr>
      <vt:lpstr>{{ What is Directives? }}</vt:lpstr>
      <vt:lpstr>{{ What can Directives do? }}</vt:lpstr>
      <vt:lpstr>{{ AngularJS Directives }}</vt:lpstr>
      <vt:lpstr>{{ Angular Expression }}</vt:lpstr>
      <vt:lpstr>Iteration with Data</vt:lpstr>
      <vt:lpstr>Iteration with ng-repeat Directive</vt:lpstr>
      <vt:lpstr>Sorting and Formating Data</vt:lpstr>
      <vt:lpstr>Filters and Pipe</vt:lpstr>
      <vt:lpstr>Angular Filters</vt:lpstr>
      <vt:lpstr>Example:</vt:lpstr>
      <vt:lpstr>Demo</vt:lpstr>
      <vt:lpstr>Q&amp;A</vt:lpstr>
      <vt:lpstr>Exercise</vt:lpstr>
      <vt:lpstr>Summary </vt:lpstr>
      <vt:lpstr>Modules, Controllers and Scope</vt:lpstr>
      <vt:lpstr>AngularJS Architecture Patterns</vt:lpstr>
      <vt:lpstr>The Roles of Controllers</vt:lpstr>
      <vt:lpstr>The role of $scope</vt:lpstr>
      <vt:lpstr>Creating a Controller</vt:lpstr>
      <vt:lpstr>Using ng-controller directive</vt:lpstr>
      <vt:lpstr>Exercise</vt:lpstr>
      <vt:lpstr>The Role of Modules</vt:lpstr>
      <vt:lpstr>What is Module?</vt:lpstr>
      <vt:lpstr>Defining a Module</vt:lpstr>
      <vt:lpstr>Injecting Dependencies in Module</vt:lpstr>
      <vt:lpstr>Adding Controller to a Module</vt:lpstr>
      <vt:lpstr>Exercise</vt:lpstr>
      <vt:lpstr>Summary</vt:lpstr>
      <vt:lpstr>Routing</vt:lpstr>
      <vt:lpstr>Routing Overview</vt:lpstr>
      <vt:lpstr>Routing and Modules</vt:lpstr>
      <vt:lpstr>ui.router Module</vt:lpstr>
      <vt:lpstr>Configuring Routes</vt:lpstr>
      <vt:lpstr>Configuring Routes</vt:lpstr>
      <vt:lpstr>Using ng-view Directive as shell</vt:lpstr>
      <vt:lpstr>Exercise</vt:lpstr>
      <vt:lpstr>Summary</vt:lpstr>
      <vt:lpstr>Factories and Services</vt:lpstr>
      <vt:lpstr>Factories and Services Overview</vt:lpstr>
      <vt:lpstr>Built-in AngularJS Services</vt:lpstr>
      <vt:lpstr>Creating Factory and Service</vt:lpstr>
      <vt:lpstr>What is factory? </vt:lpstr>
      <vt:lpstr>Creating Factory</vt:lpstr>
      <vt:lpstr>What is a Service?</vt:lpstr>
      <vt:lpstr>Creating a Service</vt:lpstr>
      <vt:lpstr>Injecting a Factory and Service</vt:lpstr>
      <vt:lpstr>Exercise</vt:lpstr>
      <vt:lpstr>Making Ajax Calls from a Factory/Service </vt:lpstr>
      <vt:lpstr>AngularJS and Ajax</vt:lpstr>
      <vt:lpstr>The $http Service</vt:lpstr>
      <vt:lpstr>Using $http service</vt:lpstr>
      <vt:lpstr>Exercise</vt:lpstr>
      <vt:lpstr>Summary</vt:lpstr>
      <vt:lpstr>Mini Project</vt:lpstr>
    </vt:vector>
  </TitlesOfParts>
  <Company>Override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Fundamentals</dc:title>
  <dc:creator>Override</dc:creator>
  <cp:lastModifiedBy>Override</cp:lastModifiedBy>
  <cp:revision>321</cp:revision>
  <dcterms:created xsi:type="dcterms:W3CDTF">2015-05-10T10:35:01Z</dcterms:created>
  <dcterms:modified xsi:type="dcterms:W3CDTF">2015-06-19T05:07:23Z</dcterms:modified>
</cp:coreProperties>
</file>